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20B0604020202020204" charset="0"/>
      <p:regular r:id="rId16"/>
    </p:embeddedFont>
  </p:embeddedFontLst>
  <p:defaultTextStyle>
    <a:defPPr>
      <a:defRPr lang="ur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3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737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-5-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73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Genre-Based Book Recommendation System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542949"/>
            <a:ext cx="75564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AROOJ FATIMA</a:t>
            </a:r>
            <a:endParaRPr lang="en-US" sz="17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ROLL NO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221503</a:t>
            </a:r>
            <a:endParaRPr lang="en-US" sz="17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SUBJECT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MACHINE LEARNING</a:t>
            </a:r>
            <a:endParaRPr lang="en-US" sz="175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SUPERVISED LEARNING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716518"/>
            <a:ext cx="7053143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Problem Definition &amp; Objectives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88670" y="1770578"/>
            <a:ext cx="242970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Problem Statement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88670" y="2255401"/>
            <a:ext cx="6320433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Online book platforms struggle with personalized discovery. Traditional keyword searches are insufficient.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88670" y="2885123"/>
            <a:ext cx="6320433" cy="1088231"/>
          </a:xfrm>
          <a:prstGeom prst="roundRect">
            <a:avLst>
              <a:gd name="adj" fmla="val 10083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810" y="2885123"/>
            <a:ext cx="91440" cy="1088231"/>
          </a:xfrm>
          <a:prstGeom prst="roundRect">
            <a:avLst>
              <a:gd name="adj" fmla="val 77636"/>
            </a:avLst>
          </a:prstGeom>
          <a:solidFill>
            <a:srgbClr val="FF954F"/>
          </a:solidFill>
          <a:ln/>
        </p:spPr>
      </p:sp>
      <p:sp>
        <p:nvSpPr>
          <p:cNvPr id="7" name="Text 5"/>
          <p:cNvSpPr/>
          <p:nvPr/>
        </p:nvSpPr>
        <p:spPr>
          <a:xfrm>
            <a:off x="1049060" y="3076932"/>
            <a:ext cx="242970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Solution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49060" y="3561755"/>
            <a:ext cx="586823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 a </a:t>
            </a: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genre-based book recommendation system</a:t>
            </a: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using ML.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88670" y="4163497"/>
            <a:ext cx="2650569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Why Machine Learning?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88670" y="4648319"/>
            <a:ext cx="6320433" cy="439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captures non-linear relationships, scales better than manual rules, and improves recommendations over time.</a:t>
            </a:r>
            <a:endParaRPr lang="en-US" sz="13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917" y="1791772"/>
            <a:ext cx="4740235" cy="324326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28917" y="5225177"/>
            <a:ext cx="242970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Objectives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528917" y="5709999"/>
            <a:ext cx="632043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 book relevance score using ML.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528917" y="5988844"/>
            <a:ext cx="632043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 top-N books based on genre/title.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28917" y="6267688"/>
            <a:ext cx="632043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 and select best-performing ML model.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528917" y="6656427"/>
            <a:ext cx="242970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Real-World Impact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7528917" y="7141250"/>
            <a:ext cx="632043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Applicable in online bookstores, digital libraries, and educational platforms.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4227076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Overview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7" y="1557338"/>
            <a:ext cx="4123730" cy="28214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1647" y="4544139"/>
            <a:ext cx="2113478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Source &amp; Size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1647" y="4965740"/>
            <a:ext cx="6344245" cy="382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"Best Books (10k) Multi-Genre Data" from Kaggle, by Ishika Johari. Contains ~10,000 books with 7 features.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791647" y="5494853"/>
            <a:ext cx="2113478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1647" y="5916454"/>
            <a:ext cx="6344245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Book:</a:t>
            </a: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Title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91647" y="6158984"/>
            <a:ext cx="6344245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Author:</a:t>
            </a: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Author name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91647" y="6401514"/>
            <a:ext cx="6344245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Description:</a:t>
            </a: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Book summary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91647" y="6644045"/>
            <a:ext cx="6344245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Genres:</a:t>
            </a: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Categorical (multi-label)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91647" y="6886575"/>
            <a:ext cx="6344245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Avg_Rating:</a:t>
            </a: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Numerical (Goodreads)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91647" y="7129105"/>
            <a:ext cx="6344245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Num_Ratings:</a:t>
            </a: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Numerical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791647" y="7371636"/>
            <a:ext cx="6344245" cy="191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URL:</a:t>
            </a: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Goodreads link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7502128" y="1557338"/>
            <a:ext cx="6344245" cy="1598057"/>
          </a:xfrm>
          <a:prstGeom prst="roundRect">
            <a:avLst>
              <a:gd name="adj" fmla="val 3864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64291" y="1719501"/>
            <a:ext cx="310967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 Variable: Relevance Score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664291" y="2180153"/>
            <a:ext cx="601991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30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291" y="2180153"/>
            <a:ext cx="6019919" cy="244912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664291" y="2611041"/>
            <a:ext cx="6019919" cy="382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custom score balances book </a:t>
            </a: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quality</a:t>
            </a: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(rating) and </a:t>
            </a:r>
            <a:r>
              <a:rPr lang="en-US" sz="11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popularity</a:t>
            </a: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(number of ratings).</a:t>
            </a:r>
            <a:endParaRPr lang="en-US" sz="115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128" y="3320772"/>
            <a:ext cx="4123730" cy="2821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8176"/>
            <a:ext cx="7556421" cy="1610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Cleaning &amp; Preprocessing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81751"/>
            <a:ext cx="1077397" cy="15229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2970" y="2797135"/>
            <a:ext cx="3097530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Missing Values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572970" y="3328987"/>
            <a:ext cx="6263640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Text fields replaced with empty strings; numerical fields verified.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04680"/>
            <a:ext cx="1077397" cy="15229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2970" y="4320064"/>
            <a:ext cx="3097530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Duplicate Records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7572970" y="4851916"/>
            <a:ext cx="6263640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Removed duplicate book titles to ensure unique recommendations.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27608"/>
            <a:ext cx="1077397" cy="19538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2970" y="5842992"/>
            <a:ext cx="3829645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Encoding &amp; Transformation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572970" y="6374844"/>
            <a:ext cx="626364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Genres: </a:t>
            </a: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MultiLabelBinarizer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572970" y="6730365"/>
            <a:ext cx="626364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Descriptions: </a:t>
            </a:r>
            <a:r>
              <a:rPr lang="en-US" sz="16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TF-IDF</a:t>
            </a: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vectorization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7572970" y="7085886"/>
            <a:ext cx="6263640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Dimensionality: Truncated SVD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5323"/>
            <a:ext cx="9586674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Visualization &amp; Feature Engineering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1807131"/>
            <a:ext cx="3688556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Exploratory Data Analysis (EDA)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93790" y="2327672"/>
            <a:ext cx="764857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Histogram of Avg_Rating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626995"/>
            <a:ext cx="764857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Boxplot of Num_Ratings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93790" y="2926318"/>
            <a:ext cx="7648575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Genre frequency bar chart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93790" y="3638431"/>
            <a:ext cx="7648575" cy="1414343"/>
          </a:xfrm>
          <a:prstGeom prst="roundRect">
            <a:avLst>
              <a:gd name="adj" fmla="val 7758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15571"/>
            <a:ext cx="7648575" cy="91440"/>
          </a:xfrm>
          <a:prstGeom prst="roundRect">
            <a:avLst>
              <a:gd name="adj" fmla="val 83349"/>
            </a:avLst>
          </a:prstGeom>
          <a:solidFill>
            <a:srgbClr val="FF954F"/>
          </a:solidFill>
          <a:ln/>
        </p:spPr>
      </p:sp>
      <p:sp>
        <p:nvSpPr>
          <p:cNvPr id="9" name="Shape 7"/>
          <p:cNvSpPr/>
          <p:nvPr/>
        </p:nvSpPr>
        <p:spPr>
          <a:xfrm>
            <a:off x="4345900" y="3366254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FF954F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509254" y="3529489"/>
            <a:ext cx="217646" cy="21764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998101" y="4092059"/>
            <a:ext cx="260842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Insight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98101" y="4612600"/>
            <a:ext cx="7239953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Popularity and ratings positively influence recommendation relevance.</a:t>
            </a:r>
            <a:endParaRPr lang="en-US" sz="14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659" y="1829753"/>
            <a:ext cx="3961090" cy="396109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93790" y="6267093"/>
            <a:ext cx="4330422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Engineered Feature: Relevance Score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93790" y="6878360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Relevance Score</a:t>
            </a: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= Avg_Rating + log(Num_Ratings + 1). 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793790" y="7318296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prevents bias towards only high-rating or only popular books, improving ranking quality.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8668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Model Training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70021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6703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Linear Regression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5426988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Baseline model.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57875"/>
            <a:ext cx="41586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Reason: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Simple, interpretable.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Cannot capture non-linear patterns.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070021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867037"/>
            <a:ext cx="372463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Random Forest Regressor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5235893" y="5426988"/>
            <a:ext cx="41586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Ensemble learning.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Hyperparameters: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n_estimators = 200, max_depth = 20. 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35893" y="6447473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Handles non-linear interactions.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070021"/>
            <a:ext cx="4158615" cy="25702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4867037"/>
            <a:ext cx="415861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Gradient Boosting Regressor</a:t>
            </a:r>
            <a:endParaRPr lang="en-US" sz="2550" dirty="0"/>
          </a:p>
        </p:txBody>
      </p:sp>
      <p:sp>
        <p:nvSpPr>
          <p:cNvPr id="13" name="Text 8"/>
          <p:cNvSpPr/>
          <p:nvPr/>
        </p:nvSpPr>
        <p:spPr>
          <a:xfrm>
            <a:off x="9677995" y="5850850"/>
            <a:ext cx="41586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Boosted ensemble.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Hyperparameters: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n_estimators = 150, learning_rate = 0.1. 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77995" y="6871335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Advantage: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Strong performance with structured data.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7168277" cy="756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Model Evaluation &amp; Results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746165" y="1849517"/>
            <a:ext cx="4706422" cy="378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Evaluation Metrics (Regression Task)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46165" y="2430423"/>
            <a:ext cx="632198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RMSE (Root Mean Squared Error)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46165" y="2764512"/>
            <a:ext cx="632198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MAE (Mean Absolute Error)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46165" y="3098602"/>
            <a:ext cx="632198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R2 Score (Coefficient of Determination)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5" y="3589615"/>
            <a:ext cx="6005870" cy="4109204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569875" y="1874758"/>
            <a:ext cx="6321981" cy="2890480"/>
          </a:xfrm>
          <a:prstGeom prst="roundRect">
            <a:avLst>
              <a:gd name="adj" fmla="val 29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77495" y="1882378"/>
            <a:ext cx="6306741" cy="5213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780139" y="2011442"/>
            <a:ext cx="148316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675971" y="2011442"/>
            <a:ext cx="10378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RMSE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1126510" y="2011442"/>
            <a:ext cx="10378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2577048" y="2011442"/>
            <a:ext cx="110466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R2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577495" y="2403753"/>
            <a:ext cx="6306741" cy="7846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780139" y="2532817"/>
            <a:ext cx="148316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Linear Regression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675971" y="2532817"/>
            <a:ext cx="10378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0.148470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1126510" y="2532817"/>
            <a:ext cx="10378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0.114922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12577048" y="2532817"/>
            <a:ext cx="110466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0.860879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7577495" y="3188375"/>
            <a:ext cx="6306741" cy="7846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7780139" y="3317438"/>
            <a:ext cx="148316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9675971" y="3317438"/>
            <a:ext cx="10378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0.027575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1126510" y="3317438"/>
            <a:ext cx="10378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0.008853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2577048" y="3317438"/>
            <a:ext cx="110466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0.995201</a:t>
            </a:r>
            <a:endParaRPr lang="en-US" sz="1550" dirty="0"/>
          </a:p>
        </p:txBody>
      </p:sp>
      <p:sp>
        <p:nvSpPr>
          <p:cNvPr id="24" name="Shape 21"/>
          <p:cNvSpPr/>
          <p:nvPr/>
        </p:nvSpPr>
        <p:spPr>
          <a:xfrm>
            <a:off x="7577495" y="3972997"/>
            <a:ext cx="6306741" cy="7846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7780139" y="4102060"/>
            <a:ext cx="1483162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Gradient Boosting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9675971" y="4102060"/>
            <a:ext cx="10378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0.020052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11126510" y="4102060"/>
            <a:ext cx="1037868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0.014287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12577048" y="4102060"/>
            <a:ext cx="1104662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0.997462</a:t>
            </a:r>
            <a:endParaRPr lang="en-US" sz="1550" dirty="0"/>
          </a:p>
        </p:txBody>
      </p:sp>
      <p:sp>
        <p:nvSpPr>
          <p:cNvPr id="29" name="Shape 26"/>
          <p:cNvSpPr/>
          <p:nvPr/>
        </p:nvSpPr>
        <p:spPr>
          <a:xfrm>
            <a:off x="7569875" y="4993005"/>
            <a:ext cx="6321981" cy="1558171"/>
          </a:xfrm>
          <a:prstGeom prst="roundRect">
            <a:avLst>
              <a:gd name="adj" fmla="val 31198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7795260" y="5218390"/>
            <a:ext cx="5382697" cy="378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Best Model: Gradient Boosting Regressor</a:t>
            </a:r>
            <a:endParaRPr lang="en-US" sz="2250" dirty="0"/>
          </a:p>
        </p:txBody>
      </p:sp>
      <p:sp>
        <p:nvSpPr>
          <p:cNvPr id="31" name="Text 28"/>
          <p:cNvSpPr/>
          <p:nvPr/>
        </p:nvSpPr>
        <p:spPr>
          <a:xfrm>
            <a:off x="7795260" y="5799296"/>
            <a:ext cx="5871210" cy="526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Lowest error, stable predictions, captures complex patterns, and efficient for deployment.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7454"/>
            <a:ext cx="6827163" cy="518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Error Analysis &amp; Deployment Concept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47474" y="1439228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Analysis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47474" y="1789628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Errors mainly occur for niche genres with limited data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747474" y="2063710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Less accurate for books with very few ratings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47474" y="2414111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47474" y="2764512"/>
            <a:ext cx="6398419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current system recommends based on genre/title similarity alone. This results in generic recommendations rather than personalized ones.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47474" y="3489603"/>
            <a:ext cx="6398419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Newly published books with no ratings or minimal data cannot be effectively recommended until they accumulate sufficient user engagement and ratings.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47474" y="4214693"/>
            <a:ext cx="6398419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TF-IDF vectorization of book descriptions is only as good as the descriptions themselves. Poor, vague, or missing descriptions lead to weak feature representations and inaccurate recommendations.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747474" y="5016103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Improvements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747474" y="5366504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collaborative filtering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7474" y="5640586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Incorporate user feedback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747474" y="5914668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deep learning embeddings (BERT)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747474" y="6188750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multilingual support</a:t>
            </a:r>
            <a:endParaRPr lang="en-US" sz="10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27" y="1470422"/>
            <a:ext cx="3134797" cy="2144792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492127" y="3771305"/>
            <a:ext cx="1995607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Deployment Concept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492127" y="4186714"/>
            <a:ext cx="138708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7492127" y="4414242"/>
            <a:ext cx="6398419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9" name="Text 16"/>
          <p:cNvSpPr/>
          <p:nvPr/>
        </p:nvSpPr>
        <p:spPr>
          <a:xfrm>
            <a:off x="7492127" y="4514017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Frontend: Streamlit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492127" y="4864418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selects genre or title.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7492127" y="5332690"/>
            <a:ext cx="138708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050" dirty="0"/>
          </a:p>
        </p:txBody>
      </p:sp>
      <p:sp>
        <p:nvSpPr>
          <p:cNvPr id="22" name="Shape 19"/>
          <p:cNvSpPr/>
          <p:nvPr/>
        </p:nvSpPr>
        <p:spPr>
          <a:xfrm>
            <a:off x="7492127" y="5560219"/>
            <a:ext cx="6398419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3" name="Text 20"/>
          <p:cNvSpPr/>
          <p:nvPr/>
        </p:nvSpPr>
        <p:spPr>
          <a:xfrm>
            <a:off x="7492127" y="5659993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Backend: Trained ML Model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7492127" y="6010394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processed, ML model predicts relevance.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7492127" y="6478667"/>
            <a:ext cx="138708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050" dirty="0"/>
          </a:p>
        </p:txBody>
      </p:sp>
      <p:sp>
        <p:nvSpPr>
          <p:cNvPr id="26" name="Shape 23"/>
          <p:cNvSpPr/>
          <p:nvPr/>
        </p:nvSpPr>
        <p:spPr>
          <a:xfrm>
            <a:off x="7492127" y="6706195"/>
            <a:ext cx="6398419" cy="1524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7" name="Text 24"/>
          <p:cNvSpPr/>
          <p:nvPr/>
        </p:nvSpPr>
        <p:spPr>
          <a:xfrm>
            <a:off x="7492127" y="6805970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7492127" y="7156371"/>
            <a:ext cx="639841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Top-N books displayed with covers.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084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Conclusion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178731"/>
            <a:ext cx="75564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successfully demonstrates an </a:t>
            </a: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end-to-end machine learning pipeline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covering data preprocessing, feature engineering, multiple model training, evaluation, and deployment planning.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613077"/>
            <a:ext cx="7556421" cy="1625679"/>
          </a:xfrm>
          <a:prstGeom prst="roundRect">
            <a:avLst>
              <a:gd name="adj" fmla="val 5860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81" y="4507468"/>
            <a:ext cx="272177" cy="272177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642" y="6072188"/>
            <a:ext cx="272177" cy="272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64431" y="4983718"/>
            <a:ext cx="6815138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Ensemble methods outperform simple linear models for recommendation tasks, providing robust and accurate book suggestions.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Microsoft Office PowerPoint</Application>
  <PresentationFormat>Custom</PresentationFormat>
  <Paragraphs>118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Marcellus</vt:lpstr>
      <vt:lpstr>Calibri</vt:lpstr>
      <vt:lpstr>Marcellus Light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123</cp:lastModifiedBy>
  <cp:revision>2</cp:revision>
  <dcterms:created xsi:type="dcterms:W3CDTF">2025-12-30T08:12:44Z</dcterms:created>
  <dcterms:modified xsi:type="dcterms:W3CDTF">2025-12-30T08:14:40Z</dcterms:modified>
</cp:coreProperties>
</file>